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4" r:id="rId2"/>
    <p:sldId id="265" r:id="rId3"/>
    <p:sldId id="266" r:id="rId4"/>
    <p:sldId id="267" r:id="rId5"/>
    <p:sldId id="268" r:id="rId6"/>
    <p:sldId id="269" r:id="rId7"/>
    <p:sldId id="27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825069-D6F4-4147-87D7-FB4B5C0F228C}" v="7" dt="2023-03-09T07:10:55.7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2C825069-D6F4-4147-87D7-FB4B5C0F228C}"/>
    <pc:docChg chg="addSld delSld modSld">
      <pc:chgData name="Shailee Upadhayay" userId="556280587117f9d7" providerId="LiveId" clId="{2C825069-D6F4-4147-87D7-FB4B5C0F228C}" dt="2023-03-09T07:11:16.047" v="9" actId="114"/>
      <pc:docMkLst>
        <pc:docMk/>
      </pc:docMkLst>
      <pc:sldChg chg="del">
        <pc:chgData name="Shailee Upadhayay" userId="556280587117f9d7" providerId="LiveId" clId="{2C825069-D6F4-4147-87D7-FB4B5C0F228C}" dt="2023-03-09T06:58:10.943" v="0" actId="2696"/>
        <pc:sldMkLst>
          <pc:docMk/>
          <pc:sldMk cId="3662876227" sldId="256"/>
        </pc:sldMkLst>
      </pc:sldChg>
      <pc:sldChg chg="modSp add del mod">
        <pc:chgData name="Shailee Upadhayay" userId="556280587117f9d7" providerId="LiveId" clId="{2C825069-D6F4-4147-87D7-FB4B5C0F228C}" dt="2023-03-09T07:11:16.047" v="9" actId="114"/>
        <pc:sldMkLst>
          <pc:docMk/>
          <pc:sldMk cId="2374645225" sldId="264"/>
        </pc:sldMkLst>
        <pc:spChg chg="mod">
          <ac:chgData name="Shailee Upadhayay" userId="556280587117f9d7" providerId="LiveId" clId="{2C825069-D6F4-4147-87D7-FB4B5C0F228C}" dt="2023-03-09T07:11:16.047" v="9" actId="114"/>
          <ac:spMkLst>
            <pc:docMk/>
            <pc:sldMk cId="2374645225" sldId="264"/>
            <ac:spMk id="3" creationId="{AFD75719-AA8A-5C6B-A5E8-84DE7307342F}"/>
          </ac:spMkLst>
        </pc:spChg>
      </pc:sldChg>
      <pc:sldChg chg="modSp">
        <pc:chgData name="Shailee Upadhayay" userId="556280587117f9d7" providerId="LiveId" clId="{2C825069-D6F4-4147-87D7-FB4B5C0F228C}" dt="2023-03-09T06:58:24.844" v="2"/>
        <pc:sldMkLst>
          <pc:docMk/>
          <pc:sldMk cId="4241981541" sldId="265"/>
        </pc:sldMkLst>
        <pc:spChg chg="mod">
          <ac:chgData name="Shailee Upadhayay" userId="556280587117f9d7" providerId="LiveId" clId="{2C825069-D6F4-4147-87D7-FB4B5C0F228C}" dt="2023-03-09T06:58:24.844" v="2"/>
          <ac:spMkLst>
            <pc:docMk/>
            <pc:sldMk cId="4241981541" sldId="265"/>
            <ac:spMk id="2" creationId="{5DD0101C-5390-C704-531B-7BA3F0243459}"/>
          </ac:spMkLst>
        </pc:spChg>
      </pc:sldChg>
      <pc:sldChg chg="modSp">
        <pc:chgData name="Shailee Upadhayay" userId="556280587117f9d7" providerId="LiveId" clId="{2C825069-D6F4-4147-87D7-FB4B5C0F228C}" dt="2023-03-09T06:58:24.844" v="2"/>
        <pc:sldMkLst>
          <pc:docMk/>
          <pc:sldMk cId="4040981681" sldId="266"/>
        </pc:sldMkLst>
        <pc:spChg chg="mod">
          <ac:chgData name="Shailee Upadhayay" userId="556280587117f9d7" providerId="LiveId" clId="{2C825069-D6F4-4147-87D7-FB4B5C0F228C}" dt="2023-03-09T06:58:24.844" v="2"/>
          <ac:spMkLst>
            <pc:docMk/>
            <pc:sldMk cId="4040981681" sldId="266"/>
            <ac:spMk id="3" creationId="{93FD7F15-3764-51C8-FD7D-CAE2FB1D5553}"/>
          </ac:spMkLst>
        </pc:spChg>
      </pc:sldChg>
      <pc:sldChg chg="modSp">
        <pc:chgData name="Shailee Upadhayay" userId="556280587117f9d7" providerId="LiveId" clId="{2C825069-D6F4-4147-87D7-FB4B5C0F228C}" dt="2023-03-09T06:58:24.844" v="2"/>
        <pc:sldMkLst>
          <pc:docMk/>
          <pc:sldMk cId="1317560478" sldId="269"/>
        </pc:sldMkLst>
        <pc:spChg chg="mod">
          <ac:chgData name="Shailee Upadhayay" userId="556280587117f9d7" providerId="LiveId" clId="{2C825069-D6F4-4147-87D7-FB4B5C0F228C}" dt="2023-03-09T06:58:24.844" v="2"/>
          <ac:spMkLst>
            <pc:docMk/>
            <pc:sldMk cId="1317560478" sldId="269"/>
            <ac:spMk id="2" creationId="{64AE0D38-337C-8A87-90ED-134DFA7CB551}"/>
          </ac:spMkLst>
        </pc:spChg>
      </pc:sldChg>
      <pc:sldChg chg="modSp">
        <pc:chgData name="Shailee Upadhayay" userId="556280587117f9d7" providerId="LiveId" clId="{2C825069-D6F4-4147-87D7-FB4B5C0F228C}" dt="2023-03-09T06:58:24.844" v="2"/>
        <pc:sldMkLst>
          <pc:docMk/>
          <pc:sldMk cId="4240095298" sldId="270"/>
        </pc:sldMkLst>
        <pc:spChg chg="mod">
          <ac:chgData name="Shailee Upadhayay" userId="556280587117f9d7" providerId="LiveId" clId="{2C825069-D6F4-4147-87D7-FB4B5C0F228C}" dt="2023-03-09T06:58:24.844" v="2"/>
          <ac:spMkLst>
            <pc:docMk/>
            <pc:sldMk cId="4240095298" sldId="270"/>
            <ac:spMk id="2" creationId="{2EBE2768-9946-C24E-1091-190838D4F5F0}"/>
          </ac:spMkLst>
        </pc:spChg>
        <pc:spChg chg="mod">
          <ac:chgData name="Shailee Upadhayay" userId="556280587117f9d7" providerId="LiveId" clId="{2C825069-D6F4-4147-87D7-FB4B5C0F228C}" dt="2023-03-09T06:58:24.844" v="2"/>
          <ac:spMkLst>
            <pc:docMk/>
            <pc:sldMk cId="4240095298" sldId="270"/>
            <ac:spMk id="3" creationId="{ED67584E-D988-4599-87FF-6E08D960F152}"/>
          </ac:spMkLst>
        </pc:spChg>
      </pc:sldChg>
      <pc:sldChg chg="add del">
        <pc:chgData name="Shailee Upadhayay" userId="556280587117f9d7" providerId="LiveId" clId="{2C825069-D6F4-4147-87D7-FB4B5C0F228C}" dt="2023-03-09T07:08:02.841" v="4"/>
        <pc:sldMkLst>
          <pc:docMk/>
          <pc:sldMk cId="2513566845" sldId="27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783B1E-31F1-4ECA-8251-C32322E0DB8C}" type="datetimeFigureOut">
              <a:rPr lang="en-IN" smtClean="0"/>
              <a:t>09-03-2023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161C06-B87F-4857-BAAF-92505090A377}" type="slidenum">
              <a:rPr lang="en-IN" smtClean="0"/>
              <a:t>‹#›</a:t>
            </a:fld>
            <a:endParaRPr lang="en-IN"/>
          </a:p>
        </p:txBody>
      </p:sp>
    </p:spTree>
    <p:extLst>
      <p:ext uri="{BB962C8B-B14F-4D97-AF65-F5344CB8AC3E}">
        <p14:creationId xmlns:p14="http://schemas.microsoft.com/office/powerpoint/2010/main" val="2069048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783B1E-31F1-4ECA-8251-C32322E0DB8C}" type="datetimeFigureOut">
              <a:rPr lang="en-IN" smtClean="0"/>
              <a:t>09-03-2023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7161C06-B87F-4857-BAAF-92505090A377}" type="slidenum">
              <a:rPr lang="en-IN" smtClean="0"/>
              <a:t>‹#›</a:t>
            </a:fld>
            <a:endParaRPr lang="en-IN"/>
          </a:p>
        </p:txBody>
      </p:sp>
    </p:spTree>
    <p:extLst>
      <p:ext uri="{BB962C8B-B14F-4D97-AF65-F5344CB8AC3E}">
        <p14:creationId xmlns:p14="http://schemas.microsoft.com/office/powerpoint/2010/main" val="585017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5783B1E-31F1-4ECA-8251-C32322E0DB8C}" type="datetimeFigureOut">
              <a:rPr lang="en-IN" smtClean="0"/>
              <a:t>09-03-2023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161C06-B87F-4857-BAAF-92505090A377}" type="slidenum">
              <a:rPr lang="en-IN" smtClean="0"/>
              <a:t>‹#›</a:t>
            </a:fld>
            <a:endParaRPr lang="en-IN"/>
          </a:p>
        </p:txBody>
      </p:sp>
    </p:spTree>
    <p:extLst>
      <p:ext uri="{BB962C8B-B14F-4D97-AF65-F5344CB8AC3E}">
        <p14:creationId xmlns:p14="http://schemas.microsoft.com/office/powerpoint/2010/main" val="25978303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5783B1E-31F1-4ECA-8251-C32322E0DB8C}" type="datetimeFigureOut">
              <a:rPr lang="en-IN" smtClean="0"/>
              <a:t>09-03-2023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161C06-B87F-4857-BAAF-92505090A377}" type="slidenum">
              <a:rPr lang="en-IN" smtClean="0"/>
              <a:t>‹#›</a:t>
            </a:fld>
            <a:endParaRPr lang="en-IN"/>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767607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783B1E-31F1-4ECA-8251-C32322E0DB8C}" type="datetimeFigureOut">
              <a:rPr lang="en-IN" smtClean="0"/>
              <a:t>09-03-2023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161C06-B87F-4857-BAAF-92505090A377}" type="slidenum">
              <a:rPr lang="en-IN" smtClean="0"/>
              <a:t>‹#›</a:t>
            </a:fld>
            <a:endParaRPr lang="en-IN"/>
          </a:p>
        </p:txBody>
      </p:sp>
    </p:spTree>
    <p:extLst>
      <p:ext uri="{BB962C8B-B14F-4D97-AF65-F5344CB8AC3E}">
        <p14:creationId xmlns:p14="http://schemas.microsoft.com/office/powerpoint/2010/main" val="19702938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5783B1E-31F1-4ECA-8251-C32322E0DB8C}" type="datetimeFigureOut">
              <a:rPr lang="en-IN" smtClean="0"/>
              <a:t>09-03-2023</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161C06-B87F-4857-BAAF-92505090A377}" type="slidenum">
              <a:rPr lang="en-IN" smtClean="0"/>
              <a:t>‹#›</a:t>
            </a:fld>
            <a:endParaRPr lang="en-IN"/>
          </a:p>
        </p:txBody>
      </p:sp>
    </p:spTree>
    <p:extLst>
      <p:ext uri="{BB962C8B-B14F-4D97-AF65-F5344CB8AC3E}">
        <p14:creationId xmlns:p14="http://schemas.microsoft.com/office/powerpoint/2010/main" val="19135269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5783B1E-31F1-4ECA-8251-C32322E0DB8C}" type="datetimeFigureOut">
              <a:rPr lang="en-IN" smtClean="0"/>
              <a:t>09-03-2023</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161C06-B87F-4857-BAAF-92505090A377}" type="slidenum">
              <a:rPr lang="en-IN" smtClean="0"/>
              <a:t>‹#›</a:t>
            </a:fld>
            <a:endParaRPr lang="en-IN"/>
          </a:p>
        </p:txBody>
      </p:sp>
    </p:spTree>
    <p:extLst>
      <p:ext uri="{BB962C8B-B14F-4D97-AF65-F5344CB8AC3E}">
        <p14:creationId xmlns:p14="http://schemas.microsoft.com/office/powerpoint/2010/main" val="41192413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783B1E-31F1-4ECA-8251-C32322E0DB8C}" type="datetimeFigureOut">
              <a:rPr lang="en-IN" smtClean="0"/>
              <a:t>09-03-2023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161C06-B87F-4857-BAAF-92505090A377}" type="slidenum">
              <a:rPr lang="en-IN" smtClean="0"/>
              <a:t>‹#›</a:t>
            </a:fld>
            <a:endParaRPr lang="en-IN"/>
          </a:p>
        </p:txBody>
      </p:sp>
    </p:spTree>
    <p:extLst>
      <p:ext uri="{BB962C8B-B14F-4D97-AF65-F5344CB8AC3E}">
        <p14:creationId xmlns:p14="http://schemas.microsoft.com/office/powerpoint/2010/main" val="25348544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783B1E-31F1-4ECA-8251-C32322E0DB8C}" type="datetimeFigureOut">
              <a:rPr lang="en-IN" smtClean="0"/>
              <a:t>09-03-2023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161C06-B87F-4857-BAAF-92505090A377}" type="slidenum">
              <a:rPr lang="en-IN" smtClean="0"/>
              <a:t>‹#›</a:t>
            </a:fld>
            <a:endParaRPr lang="en-IN"/>
          </a:p>
        </p:txBody>
      </p:sp>
    </p:spTree>
    <p:extLst>
      <p:ext uri="{BB962C8B-B14F-4D97-AF65-F5344CB8AC3E}">
        <p14:creationId xmlns:p14="http://schemas.microsoft.com/office/powerpoint/2010/main" val="1017994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783B1E-31F1-4ECA-8251-C32322E0DB8C}" type="datetimeFigureOut">
              <a:rPr lang="en-IN" smtClean="0"/>
              <a:t>09-03-2023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161C06-B87F-4857-BAAF-92505090A377}" type="slidenum">
              <a:rPr lang="en-IN" smtClean="0"/>
              <a:t>‹#›</a:t>
            </a:fld>
            <a:endParaRPr lang="en-IN"/>
          </a:p>
        </p:txBody>
      </p:sp>
    </p:spTree>
    <p:extLst>
      <p:ext uri="{BB962C8B-B14F-4D97-AF65-F5344CB8AC3E}">
        <p14:creationId xmlns:p14="http://schemas.microsoft.com/office/powerpoint/2010/main" val="506556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783B1E-31F1-4ECA-8251-C32322E0DB8C}" type="datetimeFigureOut">
              <a:rPr lang="en-IN" smtClean="0"/>
              <a:t>09-03-2023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161C06-B87F-4857-BAAF-92505090A377}" type="slidenum">
              <a:rPr lang="en-IN" smtClean="0"/>
              <a:t>‹#›</a:t>
            </a:fld>
            <a:endParaRPr lang="en-IN"/>
          </a:p>
        </p:txBody>
      </p:sp>
    </p:spTree>
    <p:extLst>
      <p:ext uri="{BB962C8B-B14F-4D97-AF65-F5344CB8AC3E}">
        <p14:creationId xmlns:p14="http://schemas.microsoft.com/office/powerpoint/2010/main" val="1201856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783B1E-31F1-4ECA-8251-C32322E0DB8C}" type="datetimeFigureOut">
              <a:rPr lang="en-IN" smtClean="0"/>
              <a:t>09-03-2023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7161C06-B87F-4857-BAAF-92505090A377}" type="slidenum">
              <a:rPr lang="en-IN" smtClean="0"/>
              <a:t>‹#›</a:t>
            </a:fld>
            <a:endParaRPr lang="en-IN"/>
          </a:p>
        </p:txBody>
      </p:sp>
    </p:spTree>
    <p:extLst>
      <p:ext uri="{BB962C8B-B14F-4D97-AF65-F5344CB8AC3E}">
        <p14:creationId xmlns:p14="http://schemas.microsoft.com/office/powerpoint/2010/main" val="1127722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783B1E-31F1-4ECA-8251-C32322E0DB8C}" type="datetimeFigureOut">
              <a:rPr lang="en-IN" smtClean="0"/>
              <a:t>09-03-2023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7161C06-B87F-4857-BAAF-92505090A377}" type="slidenum">
              <a:rPr lang="en-IN" smtClean="0"/>
              <a:t>‹#›</a:t>
            </a:fld>
            <a:endParaRPr lang="en-IN"/>
          </a:p>
        </p:txBody>
      </p:sp>
    </p:spTree>
    <p:extLst>
      <p:ext uri="{BB962C8B-B14F-4D97-AF65-F5344CB8AC3E}">
        <p14:creationId xmlns:p14="http://schemas.microsoft.com/office/powerpoint/2010/main" val="113318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5783B1E-31F1-4ECA-8251-C32322E0DB8C}" type="datetimeFigureOut">
              <a:rPr lang="en-IN" smtClean="0"/>
              <a:t>09-03-2023</a:t>
            </a:fld>
            <a:endParaRPr lang="en-IN"/>
          </a:p>
        </p:txBody>
      </p:sp>
      <p:sp>
        <p:nvSpPr>
          <p:cNvPr id="5" name="Footer Placeholder 3"/>
          <p:cNvSpPr>
            <a:spLocks noGrp="1"/>
          </p:cNvSpPr>
          <p:nvPr>
            <p:ph type="ftr" sz="quarter" idx="11"/>
          </p:nvPr>
        </p:nvSpPr>
        <p:spPr/>
        <p:txBody>
          <a:bodyPr/>
          <a:lstStyle/>
          <a:p>
            <a:endParaRPr lang="en-IN"/>
          </a:p>
        </p:txBody>
      </p:sp>
      <p:sp>
        <p:nvSpPr>
          <p:cNvPr id="6" name="Slide Number Placeholder 4"/>
          <p:cNvSpPr>
            <a:spLocks noGrp="1"/>
          </p:cNvSpPr>
          <p:nvPr>
            <p:ph type="sldNum" sz="quarter" idx="12"/>
          </p:nvPr>
        </p:nvSpPr>
        <p:spPr/>
        <p:txBody>
          <a:bodyPr/>
          <a:lstStyle/>
          <a:p>
            <a:fld id="{77161C06-B87F-4857-BAAF-92505090A377}" type="slidenum">
              <a:rPr lang="en-IN" smtClean="0"/>
              <a:t>‹#›</a:t>
            </a:fld>
            <a:endParaRPr lang="en-IN"/>
          </a:p>
        </p:txBody>
      </p:sp>
    </p:spTree>
    <p:extLst>
      <p:ext uri="{BB962C8B-B14F-4D97-AF65-F5344CB8AC3E}">
        <p14:creationId xmlns:p14="http://schemas.microsoft.com/office/powerpoint/2010/main" val="2510468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5783B1E-31F1-4ECA-8251-C32322E0DB8C}" type="datetimeFigureOut">
              <a:rPr lang="en-IN" smtClean="0"/>
              <a:t>09-03-2023</a:t>
            </a:fld>
            <a:endParaRPr lang="en-IN"/>
          </a:p>
        </p:txBody>
      </p:sp>
      <p:sp>
        <p:nvSpPr>
          <p:cNvPr id="5" name="Footer Placeholder 2"/>
          <p:cNvSpPr>
            <a:spLocks noGrp="1"/>
          </p:cNvSpPr>
          <p:nvPr>
            <p:ph type="ftr" sz="quarter" idx="11"/>
          </p:nvPr>
        </p:nvSpPr>
        <p:spPr/>
        <p:txBody>
          <a:bodyPr/>
          <a:lstStyle/>
          <a:p>
            <a:endParaRPr lang="en-IN"/>
          </a:p>
        </p:txBody>
      </p:sp>
      <p:sp>
        <p:nvSpPr>
          <p:cNvPr id="6" name="Slide Number Placeholder 3"/>
          <p:cNvSpPr>
            <a:spLocks noGrp="1"/>
          </p:cNvSpPr>
          <p:nvPr>
            <p:ph type="sldNum" sz="quarter" idx="12"/>
          </p:nvPr>
        </p:nvSpPr>
        <p:spPr/>
        <p:txBody>
          <a:bodyPr/>
          <a:lstStyle/>
          <a:p>
            <a:fld id="{77161C06-B87F-4857-BAAF-92505090A377}" type="slidenum">
              <a:rPr lang="en-IN" smtClean="0"/>
              <a:t>‹#›</a:t>
            </a:fld>
            <a:endParaRPr lang="en-IN"/>
          </a:p>
        </p:txBody>
      </p:sp>
    </p:spTree>
    <p:extLst>
      <p:ext uri="{BB962C8B-B14F-4D97-AF65-F5344CB8AC3E}">
        <p14:creationId xmlns:p14="http://schemas.microsoft.com/office/powerpoint/2010/main" val="982546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55783B1E-31F1-4ECA-8251-C32322E0DB8C}" type="datetimeFigureOut">
              <a:rPr lang="en-IN" smtClean="0"/>
              <a:t>09-03-2023</a:t>
            </a:fld>
            <a:endParaRPr lang="en-IN"/>
          </a:p>
        </p:txBody>
      </p:sp>
      <p:sp>
        <p:nvSpPr>
          <p:cNvPr id="5" name="Footer Placeholder 5"/>
          <p:cNvSpPr>
            <a:spLocks noGrp="1"/>
          </p:cNvSpPr>
          <p:nvPr>
            <p:ph type="ftr" sz="quarter" idx="11"/>
          </p:nvPr>
        </p:nvSpPr>
        <p:spPr/>
        <p:txBody>
          <a:bodyPr/>
          <a:lstStyle/>
          <a:p>
            <a:endParaRPr lang="en-IN"/>
          </a:p>
        </p:txBody>
      </p:sp>
      <p:sp>
        <p:nvSpPr>
          <p:cNvPr id="6" name="Slide Number Placeholder 6"/>
          <p:cNvSpPr>
            <a:spLocks noGrp="1"/>
          </p:cNvSpPr>
          <p:nvPr>
            <p:ph type="sldNum" sz="quarter" idx="12"/>
          </p:nvPr>
        </p:nvSpPr>
        <p:spPr/>
        <p:txBody>
          <a:bodyPr/>
          <a:lstStyle/>
          <a:p>
            <a:fld id="{77161C06-B87F-4857-BAAF-92505090A377}" type="slidenum">
              <a:rPr lang="en-IN" smtClean="0"/>
              <a:t>‹#›</a:t>
            </a:fld>
            <a:endParaRPr lang="en-IN"/>
          </a:p>
        </p:txBody>
      </p:sp>
    </p:spTree>
    <p:extLst>
      <p:ext uri="{BB962C8B-B14F-4D97-AF65-F5344CB8AC3E}">
        <p14:creationId xmlns:p14="http://schemas.microsoft.com/office/powerpoint/2010/main" val="1019545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783B1E-31F1-4ECA-8251-C32322E0DB8C}" type="datetimeFigureOut">
              <a:rPr lang="en-IN" smtClean="0"/>
              <a:t>09-03-2023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7161C06-B87F-4857-BAAF-92505090A377}" type="slidenum">
              <a:rPr lang="en-IN" smtClean="0"/>
              <a:t>‹#›</a:t>
            </a:fld>
            <a:endParaRPr lang="en-IN"/>
          </a:p>
        </p:txBody>
      </p:sp>
    </p:spTree>
    <p:extLst>
      <p:ext uri="{BB962C8B-B14F-4D97-AF65-F5344CB8AC3E}">
        <p14:creationId xmlns:p14="http://schemas.microsoft.com/office/powerpoint/2010/main" val="2896386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5783B1E-31F1-4ECA-8251-C32322E0DB8C}" type="datetimeFigureOut">
              <a:rPr lang="en-IN" smtClean="0"/>
              <a:t>09-03-2023</a:t>
            </a:fld>
            <a:endParaRPr lang="en-IN"/>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7161C06-B87F-4857-BAAF-92505090A377}" type="slidenum">
              <a:rPr lang="en-IN" smtClean="0"/>
              <a:t>‹#›</a:t>
            </a:fld>
            <a:endParaRPr lang="en-IN"/>
          </a:p>
        </p:txBody>
      </p:sp>
    </p:spTree>
    <p:extLst>
      <p:ext uri="{BB962C8B-B14F-4D97-AF65-F5344CB8AC3E}">
        <p14:creationId xmlns:p14="http://schemas.microsoft.com/office/powerpoint/2010/main" val="2051113141"/>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A4103-150E-B983-A680-0E81474015BC}"/>
              </a:ext>
            </a:extLst>
          </p:cNvPr>
          <p:cNvSpPr>
            <a:spLocks noGrp="1"/>
          </p:cNvSpPr>
          <p:nvPr>
            <p:ph type="title"/>
          </p:nvPr>
        </p:nvSpPr>
        <p:spPr/>
        <p:txBody>
          <a:bodyPr/>
          <a:lstStyle/>
          <a:p>
            <a:r>
              <a:rPr lang="en-US" sz="4000" b="1" dirty="0">
                <a:effectLst/>
                <a:latin typeface="Algerian" panose="04020705040A02060702" pitchFamily="82" charset="0"/>
                <a:ea typeface="Times New Roman" panose="02020603050405020304" pitchFamily="18" charset="0"/>
              </a:rPr>
              <a:t>Important Terms related to Techniques</a:t>
            </a:r>
            <a:br>
              <a:rPr lang="en-IN" sz="4000" dirty="0">
                <a:effectLst/>
                <a:latin typeface="Algerian" panose="04020705040A02060702" pitchFamily="82" charset="0"/>
                <a:ea typeface="Calibri" panose="020F0502020204030204" pitchFamily="34" charset="0"/>
              </a:rPr>
            </a:br>
            <a:endParaRPr lang="en-IN" sz="4000" dirty="0">
              <a:latin typeface="Algerian" panose="04020705040A02060702" pitchFamily="82" charset="0"/>
            </a:endParaRP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FD75719-AA8A-5C6B-A5E8-84DE7307342F}"/>
                  </a:ext>
                </a:extLst>
              </p:cNvPr>
              <p:cNvSpPr>
                <a:spLocks noGrp="1"/>
              </p:cNvSpPr>
              <p:nvPr>
                <p:ph idx="1"/>
              </p:nvPr>
            </p:nvSpPr>
            <p:spPr/>
            <p:txBody>
              <a:bodyPr>
                <a:normAutofit/>
              </a:bodyPr>
              <a:lstStyle/>
              <a:p>
                <a:pPr marL="0" indent="0" algn="just">
                  <a:lnSpc>
                    <a:spcPct val="107000"/>
                  </a:lnSpc>
                  <a:spcAft>
                    <a:spcPts val="800"/>
                  </a:spcAft>
                  <a:buNone/>
                </a:pPr>
                <a:r>
                  <a:rPr lang="en-US" b="1" i="1" dirty="0">
                    <a:effectLst/>
                    <a:latin typeface="Algerian" panose="04020705040A02060702" pitchFamily="82" charset="0"/>
                    <a:ea typeface="Times New Roman" panose="02020603050405020304" pitchFamily="18" charset="0"/>
                  </a:rPr>
                  <a:t>Future Value </a:t>
                </a:r>
                <a:endParaRPr lang="en-IN" i="1" dirty="0">
                  <a:effectLst/>
                  <a:latin typeface="Algerian" panose="04020705040A02060702" pitchFamily="82" charset="0"/>
                  <a:ea typeface="Calibri" panose="020F0502020204030204" pitchFamily="34" charset="0"/>
                </a:endParaRPr>
              </a:p>
              <a:p>
                <a:pPr marL="0" indent="0" algn="just">
                  <a:lnSpc>
                    <a:spcPct val="107000"/>
                  </a:lnSpc>
                  <a:spcAft>
                    <a:spcPts val="800"/>
                  </a:spcAft>
                  <a:buNone/>
                </a:pPr>
                <a:r>
                  <a:rPr lang="en-US" dirty="0">
                    <a:effectLst/>
                    <a:latin typeface="Times New Roman" panose="02020603050405020304" pitchFamily="18" charset="0"/>
                    <a:ea typeface="Times New Roman" panose="02020603050405020304" pitchFamily="18" charset="0"/>
                  </a:rPr>
                  <a:t>Future value is also known as terminal value. The accrued amount </a:t>
                </a:r>
                <a:r>
                  <a:rPr lang="en-US" b="1" dirty="0" err="1">
                    <a:effectLst/>
                    <a:latin typeface="Times New Roman" panose="02020603050405020304" pitchFamily="18" charset="0"/>
                    <a:ea typeface="Times New Roman" panose="02020603050405020304" pitchFamily="18" charset="0"/>
                  </a:rPr>
                  <a:t>FV</a:t>
                </a:r>
                <a:r>
                  <a:rPr lang="en-US" b="1" baseline="-25000" dirty="0" err="1">
                    <a:solidFill>
                      <a:srgbClr val="FF0000"/>
                    </a:solidFill>
                    <a:effectLst/>
                    <a:latin typeface="Times New Roman" panose="02020603050405020304" pitchFamily="18" charset="0"/>
                    <a:ea typeface="Times New Roman" panose="02020603050405020304" pitchFamily="18" charset="0"/>
                  </a:rPr>
                  <a:t>n</a:t>
                </a:r>
                <a:r>
                  <a:rPr lang="en-US" dirty="0">
                    <a:effectLst/>
                    <a:latin typeface="Times New Roman" panose="02020603050405020304" pitchFamily="18" charset="0"/>
                    <a:ea typeface="Times New Roman" panose="02020603050405020304" pitchFamily="18" charset="0"/>
                  </a:rPr>
                  <a:t> on a principal </a:t>
                </a:r>
                <a:r>
                  <a:rPr lang="en-US" b="1" dirty="0">
                    <a:effectLst/>
                    <a:latin typeface="Times New Roman" panose="02020603050405020304" pitchFamily="18" charset="0"/>
                    <a:ea typeface="Times New Roman" panose="02020603050405020304" pitchFamily="18" charset="0"/>
                  </a:rPr>
                  <a:t>P</a:t>
                </a:r>
                <a:r>
                  <a:rPr lang="en-US" dirty="0">
                    <a:effectLst/>
                    <a:latin typeface="Times New Roman" panose="02020603050405020304" pitchFamily="18" charset="0"/>
                    <a:ea typeface="Times New Roman" panose="02020603050405020304" pitchFamily="18" charset="0"/>
                  </a:rPr>
                  <a:t> after </a:t>
                </a:r>
                <a:r>
                  <a:rPr lang="en-US" b="1" dirty="0">
                    <a:effectLst/>
                    <a:latin typeface="Times New Roman" panose="02020603050405020304" pitchFamily="18" charset="0"/>
                    <a:ea typeface="Times New Roman" panose="02020603050405020304" pitchFamily="18" charset="0"/>
                  </a:rPr>
                  <a:t>n</a:t>
                </a:r>
                <a:r>
                  <a:rPr lang="en-US" dirty="0">
                    <a:effectLst/>
                    <a:latin typeface="Times New Roman" panose="02020603050405020304" pitchFamily="18" charset="0"/>
                    <a:ea typeface="Times New Roman" panose="02020603050405020304" pitchFamily="18" charset="0"/>
                  </a:rPr>
                  <a:t> payment periods at </a:t>
                </a:r>
                <a:r>
                  <a:rPr lang="en-US" b="1" dirty="0" err="1">
                    <a:effectLst/>
                    <a:latin typeface="Times New Roman" panose="02020603050405020304" pitchFamily="18" charset="0"/>
                    <a:ea typeface="Times New Roman" panose="02020603050405020304" pitchFamily="18" charset="0"/>
                  </a:rPr>
                  <a:t>i</a:t>
                </a:r>
                <a:r>
                  <a:rPr lang="en-US" dirty="0">
                    <a:effectLst/>
                    <a:latin typeface="Times New Roman" panose="02020603050405020304" pitchFamily="18" charset="0"/>
                    <a:ea typeface="Times New Roman" panose="02020603050405020304" pitchFamily="18" charset="0"/>
                  </a:rPr>
                  <a:t> (in decimal) rate of interest per payment period is given by</a:t>
                </a:r>
                <a:endParaRPr lang="en-IN" dirty="0">
                  <a:effectLst/>
                  <a:latin typeface="Calibri" panose="020F0502020204030204" pitchFamily="34" charset="0"/>
                  <a:ea typeface="Calibri" panose="020F0502020204030204" pitchFamily="34" charset="0"/>
                </a:endParaRPr>
              </a:p>
              <a:p>
                <a:pPr marL="0" indent="0" algn="just">
                  <a:lnSpc>
                    <a:spcPct val="107000"/>
                  </a:lnSpc>
                  <a:spcAft>
                    <a:spcPts val="800"/>
                  </a:spcAft>
                  <a:buNone/>
                </a:pPr>
                <a:r>
                  <a:rPr lang="en-US" b="1" dirty="0">
                    <a:effectLst/>
                    <a:latin typeface="Times New Roman" panose="02020603050405020304" pitchFamily="18" charset="0"/>
                    <a:ea typeface="Times New Roman" panose="02020603050405020304" pitchFamily="18" charset="0"/>
                  </a:rPr>
                  <a:t>                    </a:t>
                </a:r>
                <a:r>
                  <a:rPr lang="en-US" b="1" dirty="0" err="1">
                    <a:effectLst/>
                    <a:latin typeface="Times New Roman" panose="02020603050405020304" pitchFamily="18" charset="0"/>
                    <a:ea typeface="Times New Roman" panose="02020603050405020304" pitchFamily="18" charset="0"/>
                  </a:rPr>
                  <a:t>FV</a:t>
                </a:r>
                <a:r>
                  <a:rPr lang="en-US" b="1" baseline="-25000" dirty="0" err="1">
                    <a:effectLst/>
                    <a:latin typeface="Times New Roman" panose="02020603050405020304" pitchFamily="18" charset="0"/>
                    <a:ea typeface="Times New Roman" panose="02020603050405020304" pitchFamily="18" charset="0"/>
                  </a:rPr>
                  <a:t>n</a:t>
                </a:r>
                <a:r>
                  <a:rPr lang="en-US" b="1" dirty="0">
                    <a:effectLst/>
                    <a:latin typeface="Times New Roman" panose="02020603050405020304" pitchFamily="18" charset="0"/>
                    <a:ea typeface="Times New Roman" panose="02020603050405020304" pitchFamily="18" charset="0"/>
                  </a:rPr>
                  <a:t>= P</a:t>
                </a:r>
                <a:r>
                  <a:rPr lang="en-US" b="1" baseline="-25000" dirty="0">
                    <a:effectLst/>
                    <a:latin typeface="Times New Roman" panose="02020603050405020304" pitchFamily="18" charset="0"/>
                    <a:ea typeface="Times New Roman" panose="02020603050405020304" pitchFamily="18" charset="0"/>
                  </a:rPr>
                  <a:t>0</a:t>
                </a:r>
                <a:r>
                  <a:rPr lang="en-US" b="1" dirty="0">
                    <a:effectLst/>
                    <a:latin typeface="Times New Roman" panose="02020603050405020304" pitchFamily="18" charset="0"/>
                    <a:ea typeface="Times New Roman" panose="02020603050405020304" pitchFamily="18" charset="0"/>
                  </a:rPr>
                  <a:t>(1+i)</a:t>
                </a:r>
                <a:r>
                  <a:rPr lang="en-US" dirty="0">
                    <a:effectLst/>
                    <a:latin typeface="Times New Roman" panose="02020603050405020304" pitchFamily="18" charset="0"/>
                    <a:ea typeface="Times New Roman" panose="02020603050405020304" pitchFamily="18" charset="0"/>
                  </a:rPr>
                  <a:t>                     </a:t>
                </a:r>
              </a:p>
              <a:p>
                <a:pPr marL="0" indent="0" algn="just">
                  <a:lnSpc>
                    <a:spcPct val="107000"/>
                  </a:lnSpc>
                  <a:spcAft>
                    <a:spcPts val="800"/>
                  </a:spcAft>
                  <a:buNone/>
                </a:pPr>
                <a:r>
                  <a:rPr lang="en-US" dirty="0">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   where,</a:t>
                </a:r>
                <a:endParaRPr lang="en-IN" dirty="0">
                  <a:effectLst/>
                  <a:latin typeface="Calibri" panose="020F0502020204030204" pitchFamily="34" charset="0"/>
                  <a:ea typeface="Calibri" panose="020F0502020204030204" pitchFamily="34" charset="0"/>
                </a:endParaRPr>
              </a:p>
              <a:p>
                <a:pPr marL="0" indent="0" algn="just">
                  <a:lnSpc>
                    <a:spcPct val="107000"/>
                  </a:lnSpc>
                  <a:spcAft>
                    <a:spcPts val="800"/>
                  </a:spcAft>
                  <a:buNone/>
                </a:pPr>
                <a:r>
                  <a:rPr lang="en-US" b="1" dirty="0">
                    <a:effectLst/>
                    <a:latin typeface="Times New Roman" panose="02020603050405020304" pitchFamily="18" charset="0"/>
                    <a:ea typeface="Times New Roman" panose="02020603050405020304" pitchFamily="18" charset="0"/>
                  </a:rPr>
                  <a:t> </a:t>
                </a:r>
                <a:r>
                  <a:rPr lang="en-US" b="1" dirty="0" err="1">
                    <a:effectLst/>
                    <a:latin typeface="Times New Roman" panose="02020603050405020304" pitchFamily="18" charset="0"/>
                    <a:ea typeface="Times New Roman" panose="02020603050405020304" pitchFamily="18" charset="0"/>
                  </a:rPr>
                  <a:t>i</a:t>
                </a:r>
                <a:r>
                  <a:rPr lang="en-US" b="1" dirty="0">
                    <a:effectLst/>
                    <a:latin typeface="Times New Roman" panose="02020603050405020304" pitchFamily="18" charset="0"/>
                    <a:ea typeface="Times New Roman" panose="02020603050405020304" pitchFamily="18" charset="0"/>
                  </a:rPr>
                  <a:t>= </a:t>
                </a:r>
                <a14:m>
                  <m:oMath xmlns:m="http://schemas.openxmlformats.org/officeDocument/2006/math">
                    <m:f>
                      <m:fPr>
                        <m:ctrlPr>
                          <a:rPr lang="en-IN" i="1">
                            <a:effectLst/>
                            <a:latin typeface="Cambria Math" panose="02040503050406030204" pitchFamily="18" charset="0"/>
                            <a:ea typeface="Cambria Math" panose="02040503050406030204" pitchFamily="18" charset="0"/>
                            <a:cs typeface="Cambria Math" panose="02040503050406030204" pitchFamily="18" charset="0"/>
                          </a:rPr>
                        </m:ctrlPr>
                      </m:fPr>
                      <m:num>
                        <m:r>
                          <a:rPr lang="en-US" i="1">
                            <a:effectLst/>
                            <a:latin typeface="Cambria Math" panose="02040503050406030204" pitchFamily="18" charset="0"/>
                            <a:ea typeface="Cambria Math" panose="02040503050406030204" pitchFamily="18" charset="0"/>
                            <a:cs typeface="Cambria Math" panose="02040503050406030204" pitchFamily="18" charset="0"/>
                          </a:rPr>
                          <m:t>𝐴𝑛𝑛𝑢𝑎𝑙</m:t>
                        </m:r>
                        <m:r>
                          <a:rPr lang="en-US" i="1">
                            <a:effectLst/>
                            <a:latin typeface="Cambria Math" panose="02040503050406030204" pitchFamily="18" charset="0"/>
                            <a:ea typeface="Cambria Math" panose="02040503050406030204" pitchFamily="18" charset="0"/>
                            <a:cs typeface="Cambria Math" panose="02040503050406030204" pitchFamily="18" charset="0"/>
                          </a:rPr>
                          <m:t> </m:t>
                        </m:r>
                        <m:r>
                          <a:rPr lang="en-US" i="1">
                            <a:effectLst/>
                            <a:latin typeface="Cambria Math" panose="02040503050406030204" pitchFamily="18" charset="0"/>
                            <a:ea typeface="Cambria Math" panose="02040503050406030204" pitchFamily="18" charset="0"/>
                            <a:cs typeface="Cambria Math" panose="02040503050406030204" pitchFamily="18" charset="0"/>
                          </a:rPr>
                          <m:t>𝑟𝑎𝑡𝑒</m:t>
                        </m:r>
                        <m:r>
                          <a:rPr lang="en-US" i="1">
                            <a:effectLst/>
                            <a:latin typeface="Cambria Math" panose="02040503050406030204" pitchFamily="18" charset="0"/>
                            <a:ea typeface="Cambria Math" panose="02040503050406030204" pitchFamily="18" charset="0"/>
                            <a:cs typeface="Cambria Math" panose="02040503050406030204" pitchFamily="18" charset="0"/>
                          </a:rPr>
                          <m:t> </m:t>
                        </m:r>
                        <m:r>
                          <a:rPr lang="en-US" i="1">
                            <a:effectLst/>
                            <a:latin typeface="Cambria Math" panose="02040503050406030204" pitchFamily="18" charset="0"/>
                            <a:ea typeface="Cambria Math" panose="02040503050406030204" pitchFamily="18" charset="0"/>
                            <a:cs typeface="Cambria Math" panose="02040503050406030204" pitchFamily="18" charset="0"/>
                          </a:rPr>
                          <m:t>𝑜𝑓</m:t>
                        </m:r>
                        <m:r>
                          <a:rPr lang="en-US" i="1">
                            <a:effectLst/>
                            <a:latin typeface="Cambria Math" panose="02040503050406030204" pitchFamily="18" charset="0"/>
                            <a:ea typeface="Cambria Math" panose="02040503050406030204" pitchFamily="18" charset="0"/>
                            <a:cs typeface="Cambria Math" panose="02040503050406030204" pitchFamily="18" charset="0"/>
                          </a:rPr>
                          <m:t> </m:t>
                        </m:r>
                        <m:r>
                          <a:rPr lang="en-US" i="1">
                            <a:effectLst/>
                            <a:latin typeface="Cambria Math" panose="02040503050406030204" pitchFamily="18" charset="0"/>
                            <a:ea typeface="Cambria Math" panose="02040503050406030204" pitchFamily="18" charset="0"/>
                            <a:cs typeface="Cambria Math" panose="02040503050406030204" pitchFamily="18" charset="0"/>
                          </a:rPr>
                          <m:t>𝑖𝑛𝑡𝑒𝑟𝑒𝑠𝑡</m:t>
                        </m:r>
                      </m:num>
                      <m:den>
                        <m:r>
                          <a:rPr lang="en-US" i="1">
                            <a:effectLst/>
                            <a:latin typeface="Cambria Math" panose="02040503050406030204" pitchFamily="18" charset="0"/>
                            <a:ea typeface="Cambria Math" panose="02040503050406030204" pitchFamily="18" charset="0"/>
                            <a:cs typeface="Cambria Math" panose="02040503050406030204" pitchFamily="18" charset="0"/>
                          </a:rPr>
                          <m:t>𝑁𝑢𝑚𝑏𝑒𝑟</m:t>
                        </m:r>
                        <m:r>
                          <a:rPr lang="en-US" i="1">
                            <a:effectLst/>
                            <a:latin typeface="Cambria Math" panose="02040503050406030204" pitchFamily="18" charset="0"/>
                            <a:ea typeface="Cambria Math" panose="02040503050406030204" pitchFamily="18" charset="0"/>
                            <a:cs typeface="Cambria Math" panose="02040503050406030204" pitchFamily="18" charset="0"/>
                          </a:rPr>
                          <m:t> </m:t>
                        </m:r>
                        <m:r>
                          <a:rPr lang="en-US" i="1">
                            <a:effectLst/>
                            <a:latin typeface="Cambria Math" panose="02040503050406030204" pitchFamily="18" charset="0"/>
                            <a:ea typeface="Cambria Math" panose="02040503050406030204" pitchFamily="18" charset="0"/>
                            <a:cs typeface="Cambria Math" panose="02040503050406030204" pitchFamily="18" charset="0"/>
                          </a:rPr>
                          <m:t>𝑜𝑓</m:t>
                        </m:r>
                        <m:r>
                          <a:rPr lang="en-US" i="1">
                            <a:effectLst/>
                            <a:latin typeface="Cambria Math" panose="02040503050406030204" pitchFamily="18" charset="0"/>
                            <a:ea typeface="Cambria Math" panose="02040503050406030204" pitchFamily="18" charset="0"/>
                            <a:cs typeface="Cambria Math" panose="02040503050406030204" pitchFamily="18" charset="0"/>
                          </a:rPr>
                          <m:t> </m:t>
                        </m:r>
                        <m:r>
                          <a:rPr lang="en-US" i="1">
                            <a:effectLst/>
                            <a:latin typeface="Cambria Math" panose="02040503050406030204" pitchFamily="18" charset="0"/>
                            <a:ea typeface="Cambria Math" panose="02040503050406030204" pitchFamily="18" charset="0"/>
                            <a:cs typeface="Cambria Math" panose="02040503050406030204" pitchFamily="18" charset="0"/>
                          </a:rPr>
                          <m:t>𝑝𝑎𝑦𝑚𝑒𝑛𝑡</m:t>
                        </m:r>
                        <m:r>
                          <a:rPr lang="en-US" i="1">
                            <a:effectLst/>
                            <a:latin typeface="Cambria Math" panose="02040503050406030204" pitchFamily="18" charset="0"/>
                            <a:ea typeface="Cambria Math" panose="02040503050406030204" pitchFamily="18" charset="0"/>
                            <a:cs typeface="Cambria Math" panose="02040503050406030204" pitchFamily="18" charset="0"/>
                          </a:rPr>
                          <m:t> </m:t>
                        </m:r>
                        <m:r>
                          <a:rPr lang="en-US" i="1">
                            <a:effectLst/>
                            <a:latin typeface="Cambria Math" panose="02040503050406030204" pitchFamily="18" charset="0"/>
                            <a:ea typeface="Cambria Math" panose="02040503050406030204" pitchFamily="18" charset="0"/>
                            <a:cs typeface="Cambria Math" panose="02040503050406030204" pitchFamily="18" charset="0"/>
                          </a:rPr>
                          <m:t>𝑝𝑒𝑟𝑖𝑜𝑑𝑠</m:t>
                        </m:r>
                        <m:r>
                          <a:rPr lang="en-US" i="1">
                            <a:effectLst/>
                            <a:latin typeface="Cambria Math" panose="02040503050406030204" pitchFamily="18" charset="0"/>
                            <a:ea typeface="Cambria Math" panose="02040503050406030204" pitchFamily="18" charset="0"/>
                            <a:cs typeface="Cambria Math" panose="02040503050406030204" pitchFamily="18" charset="0"/>
                          </a:rPr>
                          <m:t> </m:t>
                        </m:r>
                        <m:r>
                          <a:rPr lang="en-US" i="1">
                            <a:effectLst/>
                            <a:latin typeface="Cambria Math" panose="02040503050406030204" pitchFamily="18" charset="0"/>
                            <a:ea typeface="Cambria Math" panose="02040503050406030204" pitchFamily="18" charset="0"/>
                            <a:cs typeface="Cambria Math" panose="02040503050406030204" pitchFamily="18" charset="0"/>
                          </a:rPr>
                          <m:t>𝑝𝑒𝑟</m:t>
                        </m:r>
                        <m:r>
                          <a:rPr lang="en-US" i="1">
                            <a:effectLst/>
                            <a:latin typeface="Cambria Math" panose="02040503050406030204" pitchFamily="18" charset="0"/>
                            <a:ea typeface="Cambria Math" panose="02040503050406030204" pitchFamily="18" charset="0"/>
                            <a:cs typeface="Cambria Math" panose="02040503050406030204" pitchFamily="18" charset="0"/>
                          </a:rPr>
                          <m:t> </m:t>
                        </m:r>
                        <m:r>
                          <a:rPr lang="en-US" i="1">
                            <a:effectLst/>
                            <a:latin typeface="Cambria Math" panose="02040503050406030204" pitchFamily="18" charset="0"/>
                            <a:ea typeface="Cambria Math" panose="02040503050406030204" pitchFamily="18" charset="0"/>
                            <a:cs typeface="Cambria Math" panose="02040503050406030204" pitchFamily="18" charset="0"/>
                          </a:rPr>
                          <m:t>𝑦𝑒𝑎𝑟</m:t>
                        </m:r>
                        <m:r>
                          <a:rPr lang="en-US" i="1">
                            <a:effectLst/>
                            <a:latin typeface="Cambria Math" panose="02040503050406030204" pitchFamily="18" charset="0"/>
                            <a:ea typeface="Cambria Math" panose="02040503050406030204" pitchFamily="18" charset="0"/>
                            <a:cs typeface="Cambria Math" panose="02040503050406030204" pitchFamily="18" charset="0"/>
                          </a:rPr>
                          <m:t>  </m:t>
                        </m:r>
                      </m:den>
                    </m:f>
                    <m:r>
                      <a:rPr lang="en-US" i="1" baseline="30000">
                        <a:effectLst/>
                        <a:latin typeface="Cambria Math" panose="02040503050406030204" pitchFamily="18" charset="0"/>
                        <a:ea typeface="Cambria Math" panose="02040503050406030204" pitchFamily="18" charset="0"/>
                        <a:cs typeface="Cambria Math" panose="02040503050406030204" pitchFamily="18" charset="0"/>
                      </a:rPr>
                      <m:t>=</m:t>
                    </m:r>
                    <m:f>
                      <m:fPr>
                        <m:ctrlPr>
                          <a:rPr lang="en-IN" i="1" baseline="30000">
                            <a:effectLst/>
                            <a:latin typeface="Cambria Math" panose="02040503050406030204" pitchFamily="18" charset="0"/>
                            <a:ea typeface="Cambria Math" panose="02040503050406030204" pitchFamily="18" charset="0"/>
                            <a:cs typeface="Cambria Math" panose="02040503050406030204" pitchFamily="18" charset="0"/>
                          </a:rPr>
                        </m:ctrlPr>
                      </m:fPr>
                      <m:num>
                        <m:r>
                          <a:rPr lang="en-US" i="1" baseline="30000">
                            <a:effectLst/>
                            <a:latin typeface="Cambria Math" panose="02040503050406030204" pitchFamily="18" charset="0"/>
                            <a:ea typeface="Cambria Math" panose="02040503050406030204" pitchFamily="18" charset="0"/>
                            <a:cs typeface="Cambria Math" panose="02040503050406030204" pitchFamily="18" charset="0"/>
                          </a:rPr>
                          <m:t>𝑟</m:t>
                        </m:r>
                      </m:num>
                      <m:den>
                        <m:r>
                          <a:rPr lang="en-US" i="1" baseline="30000">
                            <a:effectLst/>
                            <a:latin typeface="Cambria Math" panose="02040503050406030204" pitchFamily="18" charset="0"/>
                            <a:ea typeface="Cambria Math" panose="02040503050406030204" pitchFamily="18" charset="0"/>
                            <a:cs typeface="Cambria Math" panose="02040503050406030204" pitchFamily="18" charset="0"/>
                          </a:rPr>
                          <m:t>𝑘</m:t>
                        </m:r>
                      </m:den>
                    </m:f>
                  </m:oMath>
                </a14:m>
                <a:endParaRPr lang="en-IN" dirty="0">
                  <a:effectLst/>
                  <a:latin typeface="Calibri" panose="020F0502020204030204" pitchFamily="34" charset="0"/>
                  <a:ea typeface="Calibri" panose="020F0502020204030204" pitchFamily="34" charset="0"/>
                </a:endParaRPr>
              </a:p>
              <a:p>
                <a:pPr marL="0" indent="0" algn="just">
                  <a:lnSpc>
                    <a:spcPct val="107000"/>
                  </a:lnSpc>
                  <a:spcAft>
                    <a:spcPts val="800"/>
                  </a:spcAft>
                  <a:buNone/>
                </a:pPr>
                <a:r>
                  <a:rPr lang="en-US" b="1" dirty="0">
                    <a:effectLst/>
                    <a:latin typeface="Times New Roman" panose="02020603050405020304" pitchFamily="18" charset="0"/>
                    <a:ea typeface="Times New Roman" panose="02020603050405020304" pitchFamily="18" charset="0"/>
                  </a:rPr>
                  <a:t>(1+i)</a:t>
                </a:r>
                <a:r>
                  <a:rPr lang="en-US" dirty="0">
                    <a:effectLst/>
                    <a:latin typeface="Times New Roman" panose="02020603050405020304" pitchFamily="18" charset="0"/>
                    <a:ea typeface="Times New Roman" panose="02020603050405020304" pitchFamily="18" charset="0"/>
                  </a:rPr>
                  <a:t> </a:t>
                </a:r>
                <a:r>
                  <a:rPr lang="en-US" baseline="30000" dirty="0">
                    <a:effectLst/>
                    <a:latin typeface="Times New Roman" panose="02020603050405020304" pitchFamily="18" charset="0"/>
                    <a:ea typeface="Times New Roman" panose="02020603050405020304" pitchFamily="18" charset="0"/>
                  </a:rPr>
                  <a:t>n</a:t>
                </a:r>
                <a:r>
                  <a:rPr lang="en-US" dirty="0">
                    <a:effectLst/>
                    <a:latin typeface="Times New Roman" panose="02020603050405020304" pitchFamily="18" charset="0"/>
                    <a:ea typeface="Times New Roman" panose="02020603050405020304" pitchFamily="18" charset="0"/>
                  </a:rPr>
                  <a:t>is known as future value factor or compound value factor.</a:t>
                </a:r>
                <a:endParaRPr lang="en-IN" dirty="0">
                  <a:effectLst/>
                  <a:latin typeface="Calibri" panose="020F0502020204030204" pitchFamily="34" charset="0"/>
                  <a:ea typeface="Calibri" panose="020F0502020204030204" pitchFamily="34" charset="0"/>
                </a:endParaRPr>
              </a:p>
              <a:p>
                <a:endParaRPr lang="en-IN" dirty="0"/>
              </a:p>
            </p:txBody>
          </p:sp>
        </mc:Choice>
        <mc:Fallback>
          <p:sp>
            <p:nvSpPr>
              <p:cNvPr id="3" name="Content Placeholder 2">
                <a:extLst>
                  <a:ext uri="{FF2B5EF4-FFF2-40B4-BE49-F238E27FC236}">
                    <a16:creationId xmlns:a16="http://schemas.microsoft.com/office/drawing/2014/main" id="{AFD75719-AA8A-5C6B-A5E8-84DE7307342F}"/>
                  </a:ext>
                </a:extLst>
              </p:cNvPr>
              <p:cNvSpPr>
                <a:spLocks noGrp="1" noRot="1" noChangeAspect="1" noMove="1" noResize="1" noEditPoints="1" noAdjustHandles="1" noChangeArrowheads="1" noChangeShapeType="1" noTextEdit="1"/>
              </p:cNvSpPr>
              <p:nvPr>
                <p:ph idx="1"/>
              </p:nvPr>
            </p:nvSpPr>
            <p:spPr>
              <a:blipFill>
                <a:blip r:embed="rId2"/>
                <a:stretch>
                  <a:fillRect l="-749" t="-872" r="-681"/>
                </a:stretch>
              </a:blipFill>
            </p:spPr>
            <p:txBody>
              <a:bodyPr/>
              <a:lstStyle/>
              <a:p>
                <a:r>
                  <a:rPr lang="en-IN">
                    <a:noFill/>
                  </a:rPr>
                  <a:t> </a:t>
                </a:r>
              </a:p>
            </p:txBody>
          </p:sp>
        </mc:Fallback>
      </mc:AlternateContent>
    </p:spTree>
    <p:extLst>
      <p:ext uri="{BB962C8B-B14F-4D97-AF65-F5344CB8AC3E}">
        <p14:creationId xmlns:p14="http://schemas.microsoft.com/office/powerpoint/2010/main" val="2374645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0101C-5390-C704-531B-7BA3F024345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F32E28C-B037-9472-5134-2CBE784BA41B}"/>
              </a:ext>
            </a:extLst>
          </p:cNvPr>
          <p:cNvSpPr>
            <a:spLocks noGrp="1"/>
          </p:cNvSpPr>
          <p:nvPr>
            <p:ph idx="1"/>
          </p:nvPr>
        </p:nvSpPr>
        <p:spPr>
          <a:xfrm>
            <a:off x="646111" y="1853248"/>
            <a:ext cx="8946541" cy="4195481"/>
          </a:xfrm>
        </p:spPr>
        <p:txBody>
          <a:bodyPr>
            <a:noAutofit/>
          </a:bodyPr>
          <a:lstStyle/>
          <a:p>
            <a:pPr marL="0" indent="0" algn="just">
              <a:lnSpc>
                <a:spcPct val="107000"/>
              </a:lnSpc>
              <a:spcAft>
                <a:spcPts val="800"/>
              </a:spcAft>
              <a:buNone/>
            </a:pPr>
            <a:r>
              <a:rPr lang="en-US" sz="2800" b="1" i="1" dirty="0">
                <a:effectLst/>
                <a:latin typeface="Algerian" panose="04020705040A02060702" pitchFamily="82" charset="0"/>
                <a:ea typeface="Times New Roman" panose="02020603050405020304" pitchFamily="18" charset="0"/>
              </a:rPr>
              <a:t>Present Value</a:t>
            </a:r>
          </a:p>
          <a:p>
            <a:pPr marL="0" indent="0" algn="just">
              <a:lnSpc>
                <a:spcPct val="107000"/>
              </a:lnSpc>
              <a:spcAft>
                <a:spcPts val="800"/>
              </a:spcAft>
              <a:buNone/>
            </a:pPr>
            <a:r>
              <a:rPr lang="en-US" sz="1800" dirty="0">
                <a:effectLst/>
                <a:latin typeface="Times New Roman" panose="02020603050405020304" pitchFamily="18" charset="0"/>
                <a:ea typeface="Times New Roman" panose="02020603050405020304" pitchFamily="18" charset="0"/>
              </a:rPr>
              <a:t>Present value is the current value of a 'Future Amount'. It can also be defined as the amount to be invested today at a given rate over specified period to equal the ‘Future Amount’. Since, finding present value is simply the reverse of finding Future Value (FV), the formula for Future Value (FV) can be readily transformed into a present value formula. Therefore, the</a:t>
            </a:r>
            <a:r>
              <a:rPr lang="en-US" sz="1800" b="1" dirty="0">
                <a:effectLst/>
                <a:latin typeface="Times New Roman" panose="02020603050405020304" pitchFamily="18" charset="0"/>
                <a:ea typeface="Times New Roman" panose="02020603050405020304" pitchFamily="18" charset="0"/>
              </a:rPr>
              <a:t> P</a:t>
            </a:r>
            <a:r>
              <a:rPr lang="en-US" sz="1800" b="1" baseline="-25000" dirty="0">
                <a:effectLst/>
                <a:latin typeface="Times New Roman" panose="02020603050405020304" pitchFamily="18" charset="0"/>
                <a:ea typeface="Times New Roman" panose="02020603050405020304" pitchFamily="18" charset="0"/>
              </a:rPr>
              <a:t>0</a:t>
            </a:r>
            <a:r>
              <a:rPr lang="en-US" sz="1800" dirty="0">
                <a:effectLst/>
                <a:latin typeface="Times New Roman" panose="02020603050405020304" pitchFamily="18" charset="0"/>
                <a:ea typeface="Times New Roman" panose="02020603050405020304" pitchFamily="18" charset="0"/>
              </a:rPr>
              <a:t> (the present value) becomes</a:t>
            </a:r>
            <a:endParaRPr lang="en-IN" sz="1800" dirty="0">
              <a:effectLst/>
              <a:latin typeface="Calibri" panose="020F0502020204030204" pitchFamily="34" charset="0"/>
              <a:ea typeface="Calibri" panose="020F0502020204030204" pitchFamily="34" charset="0"/>
            </a:endParaRPr>
          </a:p>
          <a:p>
            <a:pPr marL="0" indent="0" algn="just">
              <a:lnSpc>
                <a:spcPct val="107000"/>
              </a:lnSpc>
              <a:spcAft>
                <a:spcPts val="800"/>
              </a:spcAft>
              <a:buNone/>
            </a:pPr>
            <a:r>
              <a:rPr lang="en-US" sz="1800" b="1" dirty="0">
                <a:effectLst/>
                <a:latin typeface="Times New Roman" panose="02020603050405020304" pitchFamily="18" charset="0"/>
                <a:ea typeface="Times New Roman" panose="02020603050405020304" pitchFamily="18" charset="0"/>
              </a:rPr>
              <a:t>     P</a:t>
            </a:r>
            <a:r>
              <a:rPr lang="en-US" sz="1800" b="1" baseline="-25000" dirty="0">
                <a:effectLst/>
                <a:latin typeface="Times New Roman" panose="02020603050405020304" pitchFamily="18" charset="0"/>
                <a:ea typeface="Times New Roman" panose="02020603050405020304" pitchFamily="18" charset="0"/>
              </a:rPr>
              <a:t>0</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FV</a:t>
            </a:r>
            <a:r>
              <a:rPr lang="en-US" sz="1800" b="1" baseline="-25000" dirty="0" err="1">
                <a:effectLst/>
                <a:latin typeface="Times New Roman" panose="02020603050405020304" pitchFamily="18" charset="0"/>
                <a:ea typeface="Times New Roman" panose="02020603050405020304" pitchFamily="18" charset="0"/>
              </a:rPr>
              <a:t>n</a:t>
            </a:r>
            <a:r>
              <a:rPr lang="en-US" sz="1800" b="1" dirty="0">
                <a:effectLst/>
                <a:latin typeface="Times New Roman" panose="02020603050405020304" pitchFamily="18" charset="0"/>
                <a:ea typeface="Times New Roman" panose="02020603050405020304" pitchFamily="18" charset="0"/>
              </a:rPr>
              <a:t>/(1+i)</a:t>
            </a:r>
            <a:r>
              <a:rPr lang="en-US" sz="1800" b="1" baseline="30000" dirty="0">
                <a:effectLst/>
                <a:latin typeface="Times New Roman" panose="02020603050405020304" pitchFamily="18" charset="0"/>
                <a:ea typeface="Times New Roman" panose="02020603050405020304" pitchFamily="18" charset="0"/>
              </a:rPr>
              <a:t>n </a:t>
            </a:r>
            <a:r>
              <a:rPr lang="en-US" sz="1800" b="1" dirty="0">
                <a:effectLst/>
                <a:latin typeface="Times New Roman" panose="02020603050405020304" pitchFamily="18" charset="0"/>
                <a:ea typeface="Times New Roman" panose="02020603050405020304" pitchFamily="18" charset="0"/>
              </a:rPr>
              <a:t>or P</a:t>
            </a:r>
            <a:r>
              <a:rPr lang="en-US" sz="1800" b="1" baseline="-25000" dirty="0">
                <a:effectLst/>
                <a:latin typeface="Times New Roman" panose="02020603050405020304" pitchFamily="18" charset="0"/>
                <a:ea typeface="Times New Roman" panose="02020603050405020304" pitchFamily="18" charset="0"/>
              </a:rPr>
              <a:t>0</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FV</a:t>
            </a:r>
            <a:r>
              <a:rPr lang="en-US" sz="1800" b="1" baseline="-25000" dirty="0" err="1">
                <a:effectLst/>
                <a:latin typeface="Times New Roman" panose="02020603050405020304" pitchFamily="18" charset="0"/>
                <a:ea typeface="Times New Roman" panose="02020603050405020304" pitchFamily="18" charset="0"/>
              </a:rPr>
              <a:t>n</a:t>
            </a:r>
            <a:r>
              <a:rPr lang="en-US" sz="1800" b="1" dirty="0">
                <a:effectLst/>
                <a:latin typeface="Times New Roman" panose="02020603050405020304" pitchFamily="18" charset="0"/>
                <a:ea typeface="Times New Roman" panose="02020603050405020304" pitchFamily="18" charset="0"/>
              </a:rPr>
              <a:t>(1+i)</a:t>
            </a:r>
            <a:r>
              <a:rPr lang="en-US" sz="1800" b="1" baseline="30000" dirty="0">
                <a:effectLst/>
                <a:latin typeface="Times New Roman" panose="02020603050405020304" pitchFamily="18" charset="0"/>
                <a:ea typeface="Times New Roman" panose="02020603050405020304" pitchFamily="18" charset="0"/>
              </a:rPr>
              <a:t>-n</a:t>
            </a:r>
            <a:endParaRPr lang="en-IN" sz="1800" dirty="0">
              <a:effectLst/>
              <a:latin typeface="Calibri" panose="020F0502020204030204" pitchFamily="34" charset="0"/>
              <a:ea typeface="Calibri" panose="020F0502020204030204" pitchFamily="34" charset="0"/>
            </a:endParaRPr>
          </a:p>
          <a:p>
            <a:pPr marL="0" indent="0" algn="just">
              <a:lnSpc>
                <a:spcPct val="107000"/>
              </a:lnSpc>
              <a:spcAft>
                <a:spcPts val="800"/>
              </a:spcAft>
              <a:buNone/>
            </a:pPr>
            <a:r>
              <a:rPr lang="en-US" sz="1800" dirty="0">
                <a:effectLst/>
                <a:latin typeface="Times New Roman" panose="02020603050405020304" pitchFamily="18" charset="0"/>
                <a:ea typeface="Times New Roman" panose="02020603050405020304" pitchFamily="18" charset="0"/>
              </a:rPr>
              <a:t>where, </a:t>
            </a:r>
            <a:endParaRPr lang="en-IN" sz="1800" dirty="0">
              <a:effectLst/>
              <a:latin typeface="Calibri" panose="020F0502020204030204" pitchFamily="34" charset="0"/>
              <a:ea typeface="Calibri" panose="020F0502020204030204" pitchFamily="34" charset="0"/>
            </a:endParaRPr>
          </a:p>
          <a:p>
            <a:pPr algn="just">
              <a:lnSpc>
                <a:spcPct val="107000"/>
              </a:lnSpc>
              <a:spcAft>
                <a:spcPts val="800"/>
              </a:spcAft>
            </a:pPr>
            <a:r>
              <a:rPr lang="en-US" sz="1800" dirty="0">
                <a:effectLst/>
                <a:latin typeface="Times New Roman" panose="02020603050405020304" pitchFamily="18" charset="0"/>
                <a:ea typeface="Times New Roman" panose="02020603050405020304" pitchFamily="18" charset="0"/>
              </a:rPr>
              <a:t>FV </a:t>
            </a:r>
            <a:r>
              <a:rPr lang="en-US" sz="1800" baseline="-25000" dirty="0">
                <a:effectLst/>
                <a:latin typeface="Times New Roman" panose="02020603050405020304" pitchFamily="18" charset="0"/>
                <a:ea typeface="Times New Roman" panose="02020603050405020304" pitchFamily="18" charset="0"/>
              </a:rPr>
              <a:t>n </a:t>
            </a:r>
            <a:r>
              <a:rPr lang="en-US" sz="1800" dirty="0">
                <a:effectLst/>
                <a:latin typeface="Times New Roman" panose="02020603050405020304" pitchFamily="18" charset="0"/>
                <a:ea typeface="Times New Roman" panose="02020603050405020304" pitchFamily="18" charset="0"/>
              </a:rPr>
              <a:t>Future value n years hence    </a:t>
            </a:r>
            <a:endParaRPr lang="en-IN" sz="1800" dirty="0">
              <a:effectLst/>
              <a:latin typeface="Calibri" panose="020F0502020204030204" pitchFamily="34" charset="0"/>
              <a:ea typeface="Calibri" panose="020F0502020204030204" pitchFamily="34" charset="0"/>
            </a:endParaRPr>
          </a:p>
          <a:p>
            <a:pPr algn="just">
              <a:lnSpc>
                <a:spcPct val="107000"/>
              </a:lnSpc>
              <a:spcAft>
                <a:spcPts val="800"/>
              </a:spcAft>
            </a:pPr>
            <a:r>
              <a:rPr lang="en-US" sz="1800" dirty="0" err="1">
                <a:effectLst/>
                <a:latin typeface="Times New Roman" panose="02020603050405020304" pitchFamily="18" charset="0"/>
                <a:ea typeface="Times New Roman" panose="02020603050405020304" pitchFamily="18" charset="0"/>
              </a:rPr>
              <a:t>i</a:t>
            </a:r>
            <a:r>
              <a:rPr lang="en-US" sz="1800" dirty="0">
                <a:effectLst/>
                <a:latin typeface="Times New Roman" panose="02020603050405020304" pitchFamily="18" charset="0"/>
                <a:ea typeface="Times New Roman" panose="02020603050405020304" pitchFamily="18" charset="0"/>
              </a:rPr>
              <a:t> = Rate of interest per annum</a:t>
            </a:r>
            <a:endParaRPr lang="en-IN" sz="1800" dirty="0">
              <a:effectLst/>
              <a:latin typeface="Calibri" panose="020F0502020204030204" pitchFamily="34" charset="0"/>
              <a:ea typeface="Calibri" panose="020F0502020204030204" pitchFamily="34" charset="0"/>
            </a:endParaRPr>
          </a:p>
          <a:p>
            <a:pPr algn="just">
              <a:lnSpc>
                <a:spcPct val="107000"/>
              </a:lnSpc>
              <a:spcAft>
                <a:spcPts val="800"/>
              </a:spcAft>
            </a:pPr>
            <a:r>
              <a:rPr lang="en-US" sz="1800" dirty="0">
                <a:effectLst/>
                <a:latin typeface="Times New Roman" panose="02020603050405020304" pitchFamily="18" charset="0"/>
                <a:ea typeface="Times New Roman" panose="02020603050405020304" pitchFamily="18" charset="0"/>
              </a:rPr>
              <a:t>n= Number of years for which discounting is done</a:t>
            </a:r>
            <a:endParaRPr lang="en-IN" sz="1800" dirty="0">
              <a:effectLst/>
              <a:latin typeface="Calibri" panose="020F0502020204030204" pitchFamily="34" charset="0"/>
              <a:ea typeface="Calibri" panose="020F0502020204030204" pitchFamily="34" charset="0"/>
            </a:endParaRPr>
          </a:p>
          <a:p>
            <a:pPr marL="0" indent="0">
              <a:buNone/>
            </a:pPr>
            <a:endParaRPr lang="en-IN" sz="1800" dirty="0"/>
          </a:p>
        </p:txBody>
      </p:sp>
    </p:spTree>
    <p:extLst>
      <p:ext uri="{BB962C8B-B14F-4D97-AF65-F5344CB8AC3E}">
        <p14:creationId xmlns:p14="http://schemas.microsoft.com/office/powerpoint/2010/main" val="4241981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27B7E-92EA-8C60-EF4D-567E2C34B3B5}"/>
              </a:ext>
            </a:extLst>
          </p:cNvPr>
          <p:cNvSpPr>
            <a:spLocks noGrp="1"/>
          </p:cNvSpPr>
          <p:nvPr>
            <p:ph type="title"/>
          </p:nvPr>
        </p:nvSpPr>
        <p:spPr>
          <a:xfrm>
            <a:off x="646111" y="485192"/>
            <a:ext cx="9404723" cy="1368056"/>
          </a:xfrm>
        </p:spPr>
        <p:txBody>
          <a:bodyPr/>
          <a:lstStyle/>
          <a:p>
            <a:r>
              <a:rPr lang="en-US" b="1">
                <a:latin typeface="Algerian" panose="04020705040A02060702" pitchFamily="82" charset="0"/>
              </a:rPr>
              <a:t>                           </a:t>
            </a:r>
            <a:r>
              <a:rPr lang="en-US" b="1" dirty="0">
                <a:latin typeface="Algerian" panose="04020705040A02060702" pitchFamily="82" charset="0"/>
              </a:rPr>
              <a:t>Annuity</a:t>
            </a:r>
            <a:endParaRPr lang="en-IN" b="1" dirty="0">
              <a:latin typeface="Algerian" panose="04020705040A02060702" pitchFamily="82" charset="0"/>
            </a:endParaRPr>
          </a:p>
        </p:txBody>
      </p:sp>
      <p:sp>
        <p:nvSpPr>
          <p:cNvPr id="3" name="Content Placeholder 2">
            <a:extLst>
              <a:ext uri="{FF2B5EF4-FFF2-40B4-BE49-F238E27FC236}">
                <a16:creationId xmlns:a16="http://schemas.microsoft.com/office/drawing/2014/main" id="{93FD7F15-3764-51C8-FD7D-CAE2FB1D5553}"/>
              </a:ext>
            </a:extLst>
          </p:cNvPr>
          <p:cNvSpPr>
            <a:spLocks noGrp="1"/>
          </p:cNvSpPr>
          <p:nvPr>
            <p:ph idx="1"/>
          </p:nvPr>
        </p:nvSpPr>
        <p:spPr/>
        <p:txBody>
          <a:bodyPr/>
          <a:lstStyle/>
          <a:p>
            <a:pPr marL="0" indent="0">
              <a:buNone/>
            </a:pPr>
            <a:r>
              <a:rPr lang="en-US" dirty="0"/>
              <a:t>Annuity a stream of equal periodic cash flows over a specified time period. It can be inflows an outflows.</a:t>
            </a:r>
          </a:p>
          <a:p>
            <a:pPr marL="0" indent="0">
              <a:buNone/>
            </a:pPr>
            <a:r>
              <a:rPr lang="en-US" b="1" i="1" dirty="0">
                <a:latin typeface="Algerian" panose="04020705040A02060702" pitchFamily="82" charset="0"/>
              </a:rPr>
              <a:t> TYPES </a:t>
            </a:r>
          </a:p>
          <a:p>
            <a:pPr>
              <a:buFont typeface="Wingdings" panose="05000000000000000000" pitchFamily="2" charset="2"/>
              <a:buChar char="q"/>
            </a:pPr>
            <a:r>
              <a:rPr lang="en-US" dirty="0"/>
              <a:t>Ordinary Annuity </a:t>
            </a:r>
          </a:p>
          <a:p>
            <a:pPr>
              <a:buFont typeface="Wingdings" panose="05000000000000000000" pitchFamily="2" charset="2"/>
              <a:buChar char="q"/>
            </a:pPr>
            <a:r>
              <a:rPr lang="en-US" dirty="0"/>
              <a:t>Annuity Due</a:t>
            </a:r>
            <a:endParaRPr lang="en-IN" dirty="0"/>
          </a:p>
        </p:txBody>
      </p:sp>
    </p:spTree>
    <p:extLst>
      <p:ext uri="{BB962C8B-B14F-4D97-AF65-F5344CB8AC3E}">
        <p14:creationId xmlns:p14="http://schemas.microsoft.com/office/powerpoint/2010/main" val="4040981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4A071F5-1656-7BFE-CBE5-404B93DB7EED}"/>
              </a:ext>
            </a:extLst>
          </p:cNvPr>
          <p:cNvPicPr>
            <a:picLocks noChangeAspect="1"/>
          </p:cNvPicPr>
          <p:nvPr/>
        </p:nvPicPr>
        <p:blipFill>
          <a:blip r:embed="rId2"/>
          <a:stretch>
            <a:fillRect/>
          </a:stretch>
        </p:blipFill>
        <p:spPr>
          <a:xfrm>
            <a:off x="1644676" y="838559"/>
            <a:ext cx="8285910" cy="3686789"/>
          </a:xfrm>
          <a:prstGeom prst="rect">
            <a:avLst/>
          </a:prstGeom>
        </p:spPr>
      </p:pic>
    </p:spTree>
    <p:extLst>
      <p:ext uri="{BB962C8B-B14F-4D97-AF65-F5344CB8AC3E}">
        <p14:creationId xmlns:p14="http://schemas.microsoft.com/office/powerpoint/2010/main" val="2357286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8F65C36-ECC8-FDC2-4DBA-6398AE02DAF0}"/>
              </a:ext>
            </a:extLst>
          </p:cNvPr>
          <p:cNvPicPr>
            <a:picLocks noGrp="1" noChangeAspect="1"/>
          </p:cNvPicPr>
          <p:nvPr>
            <p:ph idx="1"/>
          </p:nvPr>
        </p:nvPicPr>
        <p:blipFill>
          <a:blip r:embed="rId2"/>
          <a:stretch>
            <a:fillRect/>
          </a:stretch>
        </p:blipFill>
        <p:spPr>
          <a:xfrm>
            <a:off x="1719433" y="849086"/>
            <a:ext cx="8753133" cy="4627986"/>
          </a:xfrm>
        </p:spPr>
      </p:pic>
    </p:spTree>
    <p:extLst>
      <p:ext uri="{BB962C8B-B14F-4D97-AF65-F5344CB8AC3E}">
        <p14:creationId xmlns:p14="http://schemas.microsoft.com/office/powerpoint/2010/main" val="1470350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E0D38-337C-8A87-90ED-134DFA7CB551}"/>
              </a:ext>
            </a:extLst>
          </p:cNvPr>
          <p:cNvSpPr>
            <a:spLocks noGrp="1"/>
          </p:cNvSpPr>
          <p:nvPr>
            <p:ph type="title"/>
          </p:nvPr>
        </p:nvSpPr>
        <p:spPr/>
        <p:txBody>
          <a:bodyPr/>
          <a:lstStyle/>
          <a:p>
            <a:pPr algn="ctr"/>
            <a:r>
              <a:rPr lang="en-US" sz="4400" b="1" dirty="0">
                <a:effectLst/>
                <a:latin typeface="Algerian" panose="04020705040A02060702" pitchFamily="82" charset="0"/>
                <a:ea typeface="Times New Roman" panose="02020603050405020304" pitchFamily="18" charset="0"/>
              </a:rPr>
              <a:t>Simple interest</a:t>
            </a:r>
            <a:endParaRPr lang="en-IN" b="1" dirty="0">
              <a:latin typeface="Algerian" panose="04020705040A02060702" pitchFamily="82" charset="0"/>
            </a:endParaRPr>
          </a:p>
        </p:txBody>
      </p:sp>
      <p:sp>
        <p:nvSpPr>
          <p:cNvPr id="3" name="Content Placeholder 2">
            <a:extLst>
              <a:ext uri="{FF2B5EF4-FFF2-40B4-BE49-F238E27FC236}">
                <a16:creationId xmlns:a16="http://schemas.microsoft.com/office/drawing/2014/main" id="{1F715FB6-8393-A2DD-22B3-B1E9DAE32B31}"/>
              </a:ext>
            </a:extLst>
          </p:cNvPr>
          <p:cNvSpPr>
            <a:spLocks noGrp="1"/>
          </p:cNvSpPr>
          <p:nvPr>
            <p:ph idx="1"/>
          </p:nvPr>
        </p:nvSpPr>
        <p:spPr>
          <a:xfrm>
            <a:off x="1103312" y="1330960"/>
            <a:ext cx="8946541" cy="4917439"/>
          </a:xfrm>
        </p:spPr>
        <p:txBody>
          <a:bodyPr>
            <a:noAutofit/>
          </a:bodyPr>
          <a:lstStyle/>
          <a:p>
            <a:pPr marL="0" indent="0" algn="just">
              <a:lnSpc>
                <a:spcPct val="107000"/>
              </a:lnSpc>
              <a:spcAft>
                <a:spcPts val="800"/>
              </a:spcAft>
              <a:buNone/>
            </a:pPr>
            <a:r>
              <a:rPr lang="en-US" sz="1800" b="1" dirty="0">
                <a:effectLst/>
                <a:latin typeface="Times New Roman" panose="02020603050405020304" pitchFamily="18" charset="0"/>
                <a:ea typeface="Times New Roman" panose="02020603050405020304" pitchFamily="18" charset="0"/>
              </a:rPr>
              <a:t>Simple interest is calculated as a simple percentage of the original principal amount. The formula for calculating simple interest is</a:t>
            </a:r>
            <a:endParaRPr lang="en-IN" sz="1800" b="1" dirty="0">
              <a:effectLst/>
              <a:latin typeface="Calibri" panose="020F0502020204030204" pitchFamily="34" charset="0"/>
              <a:ea typeface="Calibri" panose="020F0502020204030204" pitchFamily="34" charset="0"/>
            </a:endParaRPr>
          </a:p>
          <a:p>
            <a:pPr marL="0" indent="0" algn="just">
              <a:lnSpc>
                <a:spcPct val="107000"/>
              </a:lnSpc>
              <a:spcAft>
                <a:spcPts val="800"/>
              </a:spcAft>
              <a:buNone/>
            </a:pPr>
            <a:r>
              <a:rPr lang="en-US" sz="1800" b="1" dirty="0">
                <a:effectLst/>
                <a:latin typeface="Times New Roman" panose="02020603050405020304" pitchFamily="18" charset="0"/>
                <a:ea typeface="Times New Roman" panose="02020603050405020304" pitchFamily="18" charset="0"/>
              </a:rPr>
              <a:t>      SI=P</a:t>
            </a:r>
            <a:r>
              <a:rPr lang="en-US" sz="1800" b="1" baseline="-25000" dirty="0">
                <a:effectLst/>
                <a:latin typeface="Times New Roman" panose="02020603050405020304" pitchFamily="18" charset="0"/>
                <a:ea typeface="Times New Roman" panose="02020603050405020304" pitchFamily="18" charset="0"/>
              </a:rPr>
              <a:t>0</a:t>
            </a:r>
            <a:r>
              <a:rPr lang="en-US" sz="1800" b="1" dirty="0">
                <a:effectLst/>
                <a:latin typeface="Times New Roman" panose="02020603050405020304" pitchFamily="18" charset="0"/>
                <a:ea typeface="Times New Roman" panose="02020603050405020304" pitchFamily="18" charset="0"/>
              </a:rPr>
              <a:t>(</a:t>
            </a:r>
            <a:r>
              <a:rPr lang="en-US" sz="1800" b="1" dirty="0" err="1">
                <a:effectLst/>
                <a:latin typeface="Times New Roman" panose="02020603050405020304" pitchFamily="18" charset="0"/>
                <a:ea typeface="Times New Roman" panose="02020603050405020304" pitchFamily="18" charset="0"/>
              </a:rPr>
              <a:t>i</a:t>
            </a:r>
            <a:r>
              <a:rPr lang="en-US" sz="1800" b="1" dirty="0">
                <a:effectLst/>
                <a:latin typeface="Times New Roman" panose="02020603050405020304" pitchFamily="18" charset="0"/>
                <a:ea typeface="Times New Roman" panose="02020603050405020304" pitchFamily="18" charset="0"/>
              </a:rPr>
              <a:t>) (n)</a:t>
            </a:r>
            <a:endParaRPr lang="en-IN" sz="1800" b="1" dirty="0">
              <a:effectLst/>
              <a:latin typeface="Calibri" panose="020F0502020204030204" pitchFamily="34" charset="0"/>
              <a:ea typeface="Calibri" panose="020F0502020204030204" pitchFamily="34" charset="0"/>
            </a:endParaRPr>
          </a:p>
          <a:p>
            <a:pPr marL="0" indent="0" algn="just">
              <a:lnSpc>
                <a:spcPct val="107000"/>
              </a:lnSpc>
              <a:spcAft>
                <a:spcPts val="800"/>
              </a:spcAft>
              <a:buNone/>
            </a:pPr>
            <a:r>
              <a:rPr lang="en-US" sz="1800" b="1" dirty="0">
                <a:effectLst/>
                <a:latin typeface="Times New Roman" panose="02020603050405020304" pitchFamily="18" charset="0"/>
                <a:ea typeface="Times New Roman" panose="02020603050405020304" pitchFamily="18" charset="0"/>
              </a:rPr>
              <a:t>      where,</a:t>
            </a:r>
            <a:endParaRPr lang="en-IN" sz="1800" b="1" dirty="0">
              <a:effectLst/>
              <a:latin typeface="Calibri" panose="020F0502020204030204" pitchFamily="34" charset="0"/>
              <a:ea typeface="Calibri" panose="020F0502020204030204" pitchFamily="34" charset="0"/>
            </a:endParaRPr>
          </a:p>
          <a:p>
            <a:pPr algn="just">
              <a:lnSpc>
                <a:spcPct val="107000"/>
              </a:lnSpc>
              <a:spcAft>
                <a:spcPts val="800"/>
              </a:spcAft>
            </a:pPr>
            <a:r>
              <a:rPr lang="en-US" sz="1800" b="1" dirty="0">
                <a:effectLst/>
                <a:latin typeface="Times New Roman" panose="02020603050405020304" pitchFamily="18" charset="0"/>
                <a:ea typeface="Times New Roman" panose="02020603050405020304" pitchFamily="18" charset="0"/>
              </a:rPr>
              <a:t>SI= Simple interest in rupees</a:t>
            </a:r>
            <a:endParaRPr lang="en-IN" sz="1800" b="1" dirty="0">
              <a:effectLst/>
              <a:latin typeface="Calibri" panose="020F0502020204030204" pitchFamily="34" charset="0"/>
              <a:ea typeface="Calibri" panose="020F0502020204030204" pitchFamily="34" charset="0"/>
            </a:endParaRPr>
          </a:p>
          <a:p>
            <a:pPr algn="just">
              <a:lnSpc>
                <a:spcPct val="107000"/>
              </a:lnSpc>
              <a:spcAft>
                <a:spcPts val="800"/>
              </a:spcAft>
            </a:pPr>
            <a:r>
              <a:rPr lang="en-US" sz="1800" b="1" dirty="0">
                <a:effectLst/>
                <a:latin typeface="Times New Roman" panose="02020603050405020304" pitchFamily="18" charset="0"/>
                <a:ea typeface="Times New Roman" panose="02020603050405020304" pitchFamily="18" charset="0"/>
              </a:rPr>
              <a:t>P</a:t>
            </a:r>
            <a:r>
              <a:rPr lang="en-US" sz="1800" b="1" baseline="-25000" dirty="0">
                <a:effectLst/>
                <a:latin typeface="Times New Roman" panose="02020603050405020304" pitchFamily="18" charset="0"/>
                <a:ea typeface="Times New Roman" panose="02020603050405020304" pitchFamily="18" charset="0"/>
              </a:rPr>
              <a:t>0</a:t>
            </a:r>
            <a:r>
              <a:rPr lang="en-US" sz="1800" b="1" dirty="0">
                <a:effectLst/>
                <a:latin typeface="Times New Roman" panose="02020603050405020304" pitchFamily="18" charset="0"/>
                <a:ea typeface="Times New Roman" panose="02020603050405020304" pitchFamily="18" charset="0"/>
              </a:rPr>
              <a:t>= Original Principal</a:t>
            </a:r>
            <a:endParaRPr lang="en-IN" sz="1800" b="1" dirty="0">
              <a:effectLst/>
              <a:latin typeface="Calibri" panose="020F0502020204030204" pitchFamily="34" charset="0"/>
              <a:ea typeface="Calibri" panose="020F0502020204030204" pitchFamily="34" charset="0"/>
            </a:endParaRPr>
          </a:p>
          <a:p>
            <a:pPr algn="just">
              <a:lnSpc>
                <a:spcPct val="107000"/>
              </a:lnSpc>
              <a:spcAft>
                <a:spcPts val="800"/>
              </a:spcAft>
            </a:pPr>
            <a:r>
              <a:rPr lang="en-US" sz="1800" b="1" dirty="0" err="1">
                <a:effectLst/>
                <a:latin typeface="Times New Roman" panose="02020603050405020304" pitchFamily="18" charset="0"/>
                <a:ea typeface="Times New Roman" panose="02020603050405020304" pitchFamily="18" charset="0"/>
              </a:rPr>
              <a:t>i</a:t>
            </a:r>
            <a:r>
              <a:rPr lang="en-US" sz="1800" b="1" dirty="0">
                <a:effectLst/>
                <a:latin typeface="Times New Roman" panose="02020603050405020304" pitchFamily="18" charset="0"/>
                <a:ea typeface="Times New Roman" panose="02020603050405020304" pitchFamily="18" charset="0"/>
              </a:rPr>
              <a:t>= Interest rate per time period</a:t>
            </a:r>
            <a:endParaRPr lang="en-IN" sz="1800" b="1" dirty="0">
              <a:effectLst/>
              <a:latin typeface="Calibri" panose="020F0502020204030204" pitchFamily="34" charset="0"/>
              <a:ea typeface="Calibri" panose="020F0502020204030204" pitchFamily="34" charset="0"/>
            </a:endParaRPr>
          </a:p>
          <a:p>
            <a:pPr algn="just">
              <a:lnSpc>
                <a:spcPct val="107000"/>
              </a:lnSpc>
              <a:spcAft>
                <a:spcPts val="800"/>
              </a:spcAft>
            </a:pPr>
            <a:r>
              <a:rPr lang="en-US" sz="1800" b="1" dirty="0">
                <a:effectLst/>
                <a:latin typeface="Times New Roman" panose="02020603050405020304" pitchFamily="18" charset="0"/>
                <a:ea typeface="Times New Roman" panose="02020603050405020304" pitchFamily="18" charset="0"/>
              </a:rPr>
              <a:t>n= Number of time periods</a:t>
            </a:r>
            <a:endParaRPr lang="en-IN" sz="1800" b="1" dirty="0">
              <a:effectLst/>
              <a:latin typeface="Calibri" panose="020F0502020204030204" pitchFamily="34" charset="0"/>
              <a:ea typeface="Calibri" panose="020F0502020204030204" pitchFamily="34" charset="0"/>
            </a:endParaRPr>
          </a:p>
          <a:p>
            <a:pPr marL="0" indent="0" algn="just">
              <a:lnSpc>
                <a:spcPct val="107000"/>
              </a:lnSpc>
              <a:spcAft>
                <a:spcPts val="800"/>
              </a:spcAft>
              <a:buNone/>
            </a:pPr>
            <a:r>
              <a:rPr lang="en-US" sz="1800" b="1" dirty="0">
                <a:effectLst/>
                <a:latin typeface="Times New Roman" panose="02020603050405020304" pitchFamily="18" charset="0"/>
                <a:ea typeface="Times New Roman" panose="02020603050405020304" pitchFamily="18" charset="0"/>
              </a:rPr>
              <a:t>If we add principal to the interest, i.e. P</a:t>
            </a:r>
            <a:r>
              <a:rPr lang="en-US" sz="1800" b="1" baseline="-25000" dirty="0">
                <a:effectLst/>
                <a:latin typeface="Times New Roman" panose="02020603050405020304" pitchFamily="18" charset="0"/>
                <a:ea typeface="Times New Roman" panose="02020603050405020304" pitchFamily="18" charset="0"/>
              </a:rPr>
              <a:t>0</a:t>
            </a:r>
            <a:r>
              <a:rPr lang="en-US" sz="1800" b="1" dirty="0">
                <a:effectLst/>
                <a:latin typeface="Times New Roman" panose="02020603050405020304" pitchFamily="18" charset="0"/>
                <a:ea typeface="Times New Roman" panose="02020603050405020304" pitchFamily="18" charset="0"/>
              </a:rPr>
              <a:t> + P</a:t>
            </a:r>
            <a:r>
              <a:rPr lang="en-US" sz="1800" b="1" baseline="-25000" dirty="0">
                <a:effectLst/>
                <a:latin typeface="Times New Roman" panose="02020603050405020304" pitchFamily="18" charset="0"/>
                <a:ea typeface="Times New Roman" panose="02020603050405020304" pitchFamily="18" charset="0"/>
              </a:rPr>
              <a:t>0 </a:t>
            </a:r>
            <a:r>
              <a:rPr lang="en-US" sz="1800" b="1" dirty="0">
                <a:effectLst/>
                <a:latin typeface="Times New Roman" panose="02020603050405020304" pitchFamily="18" charset="0"/>
                <a:ea typeface="Times New Roman" panose="02020603050405020304" pitchFamily="18" charset="0"/>
              </a:rPr>
              <a:t>(</a:t>
            </a:r>
            <a:r>
              <a:rPr lang="en-US" sz="1800" b="1" dirty="0" err="1">
                <a:effectLst/>
                <a:latin typeface="Times New Roman" panose="02020603050405020304" pitchFamily="18" charset="0"/>
                <a:ea typeface="Times New Roman" panose="02020603050405020304" pitchFamily="18" charset="0"/>
              </a:rPr>
              <a:t>i</a:t>
            </a:r>
            <a:r>
              <a:rPr lang="en-US" sz="1800" b="1" dirty="0">
                <a:effectLst/>
                <a:latin typeface="Times New Roman" panose="02020603050405020304" pitchFamily="18" charset="0"/>
                <a:ea typeface="Times New Roman" panose="02020603050405020304" pitchFamily="18" charset="0"/>
              </a:rPr>
              <a:t>) (n), we will get the total Future Value (FV).</a:t>
            </a:r>
            <a:endParaRPr lang="en-IN" sz="1800" b="1" dirty="0">
              <a:effectLst/>
              <a:latin typeface="Calibri" panose="020F0502020204030204" pitchFamily="34" charset="0"/>
              <a:ea typeface="Calibri" panose="020F0502020204030204" pitchFamily="34" charset="0"/>
            </a:endParaRPr>
          </a:p>
          <a:p>
            <a:pPr marL="0" indent="0" algn="just">
              <a:buNone/>
            </a:pPr>
            <a:endParaRPr lang="en-IN" sz="1800" b="1" dirty="0"/>
          </a:p>
        </p:txBody>
      </p:sp>
    </p:spTree>
    <p:extLst>
      <p:ext uri="{BB962C8B-B14F-4D97-AF65-F5344CB8AC3E}">
        <p14:creationId xmlns:p14="http://schemas.microsoft.com/office/powerpoint/2010/main" val="1317560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E2768-9946-C24E-1091-190838D4F5F0}"/>
              </a:ext>
            </a:extLst>
          </p:cNvPr>
          <p:cNvSpPr>
            <a:spLocks noGrp="1"/>
          </p:cNvSpPr>
          <p:nvPr>
            <p:ph type="title"/>
          </p:nvPr>
        </p:nvSpPr>
        <p:spPr/>
        <p:txBody>
          <a:bodyPr/>
          <a:lstStyle/>
          <a:p>
            <a:pPr algn="ctr"/>
            <a:r>
              <a:rPr lang="en-US" sz="4400" b="1" dirty="0">
                <a:effectLst/>
                <a:latin typeface="Algerian" panose="04020705040A02060702" pitchFamily="82" charset="0"/>
                <a:ea typeface="Times New Roman" panose="02020603050405020304" pitchFamily="18" charset="0"/>
              </a:rPr>
              <a:t>Compound Interest</a:t>
            </a:r>
            <a:br>
              <a:rPr lang="en-IN" sz="4400" dirty="0">
                <a:effectLst/>
                <a:latin typeface="Algerian" panose="04020705040A02060702" pitchFamily="82" charset="0"/>
                <a:ea typeface="Calibri" panose="020F0502020204030204" pitchFamily="34" charset="0"/>
              </a:rPr>
            </a:br>
            <a:endParaRPr lang="en-IN" dirty="0">
              <a:latin typeface="Algerian" panose="04020705040A02060702" pitchFamily="82" charset="0"/>
            </a:endParaRPr>
          </a:p>
        </p:txBody>
      </p:sp>
      <p:sp>
        <p:nvSpPr>
          <p:cNvPr id="3" name="Content Placeholder 2">
            <a:extLst>
              <a:ext uri="{FF2B5EF4-FFF2-40B4-BE49-F238E27FC236}">
                <a16:creationId xmlns:a16="http://schemas.microsoft.com/office/drawing/2014/main" id="{ED67584E-D988-4599-87FF-6E08D960F152}"/>
              </a:ext>
            </a:extLst>
          </p:cNvPr>
          <p:cNvSpPr>
            <a:spLocks noGrp="1"/>
          </p:cNvSpPr>
          <p:nvPr>
            <p:ph idx="1"/>
          </p:nvPr>
        </p:nvSpPr>
        <p:spPr/>
        <p:txBody>
          <a:bodyPr>
            <a:normAutofit/>
          </a:bodyPr>
          <a:lstStyle/>
          <a:p>
            <a:pPr marL="0" indent="0" algn="just">
              <a:lnSpc>
                <a:spcPct val="107000"/>
              </a:lnSpc>
              <a:spcAft>
                <a:spcPts val="800"/>
              </a:spcAft>
              <a:buNone/>
            </a:pPr>
            <a:r>
              <a:rPr lang="en-US" sz="2800" dirty="0">
                <a:effectLst/>
                <a:latin typeface="Times New Roman" panose="02020603050405020304" pitchFamily="18" charset="0"/>
                <a:ea typeface="Times New Roman" panose="02020603050405020304" pitchFamily="18" charset="0"/>
              </a:rPr>
              <a:t>In compound interest, the interest is calculated on total of previously earned interest and the original principal. Naturally, the amount calculated on the basis of compound interest rate is higher than when calculated with the simple rate.</a:t>
            </a:r>
            <a:endParaRPr lang="en-IN" sz="2800" dirty="0">
              <a:effectLst/>
              <a:latin typeface="Calibri" panose="020F0502020204030204" pitchFamily="34" charset="0"/>
              <a:ea typeface="Calibri" panose="020F0502020204030204" pitchFamily="34" charset="0"/>
            </a:endParaRPr>
          </a:p>
          <a:p>
            <a:pPr marL="0" indent="0">
              <a:lnSpc>
                <a:spcPct val="107000"/>
              </a:lnSpc>
              <a:spcAft>
                <a:spcPts val="800"/>
              </a:spcAft>
              <a:buNone/>
            </a:pPr>
            <a:r>
              <a:rPr lang="en-US" sz="2800" dirty="0">
                <a:effectLst/>
                <a:latin typeface="Times New Roman" panose="02020603050405020304" pitchFamily="18" charset="0"/>
                <a:ea typeface="Times New Roman" panose="02020603050405020304" pitchFamily="18" charset="0"/>
              </a:rPr>
              <a:t> </a:t>
            </a:r>
            <a:endParaRPr lang="en-IN" sz="2800" dirty="0">
              <a:effectLst/>
              <a:latin typeface="Calibri" panose="020F0502020204030204" pitchFamily="34" charset="0"/>
              <a:ea typeface="Calibri" panose="020F0502020204030204" pitchFamily="34" charset="0"/>
            </a:endParaRPr>
          </a:p>
          <a:p>
            <a:pPr marL="0" indent="0">
              <a:buNone/>
            </a:pPr>
            <a:endParaRPr lang="en-IN" sz="2800" dirty="0"/>
          </a:p>
        </p:txBody>
      </p:sp>
    </p:spTree>
    <p:extLst>
      <p:ext uri="{BB962C8B-B14F-4D97-AF65-F5344CB8AC3E}">
        <p14:creationId xmlns:p14="http://schemas.microsoft.com/office/powerpoint/2010/main" val="42400952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4</TotalTime>
  <Words>369</Words>
  <Application>Microsoft Office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Algerian</vt:lpstr>
      <vt:lpstr>Arial</vt:lpstr>
      <vt:lpstr>Calibri</vt:lpstr>
      <vt:lpstr>Cambria Math</vt:lpstr>
      <vt:lpstr>Century Gothic</vt:lpstr>
      <vt:lpstr>Times New Roman</vt:lpstr>
      <vt:lpstr>Wingdings</vt:lpstr>
      <vt:lpstr>Wingdings 3</vt:lpstr>
      <vt:lpstr>Ion</vt:lpstr>
      <vt:lpstr>Important Terms related to Techniques </vt:lpstr>
      <vt:lpstr>PowerPoint Presentation</vt:lpstr>
      <vt:lpstr>                           Annuity</vt:lpstr>
      <vt:lpstr>PowerPoint Presentation</vt:lpstr>
      <vt:lpstr>PowerPoint Presentation</vt:lpstr>
      <vt:lpstr>Simple interest</vt:lpstr>
      <vt:lpstr>Compound Interest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Shailee Upadhayay</dc:creator>
  <cp:lastModifiedBy>Shailee Upadhayay</cp:lastModifiedBy>
  <cp:revision>1</cp:revision>
  <dcterms:created xsi:type="dcterms:W3CDTF">2023-03-09T06:57:24Z</dcterms:created>
  <dcterms:modified xsi:type="dcterms:W3CDTF">2023-03-09T07:11:21Z</dcterms:modified>
</cp:coreProperties>
</file>